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D2E3-F077-433B-B60A-507E4BF1BBF5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92C4-57CD-435C-936E-1564B273E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5065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D2E3-F077-433B-B60A-507E4BF1BBF5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92C4-57CD-435C-936E-1564B273E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67375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D2E3-F077-433B-B60A-507E4BF1BBF5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92C4-57CD-435C-936E-1564B273E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019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D2E3-F077-433B-B60A-507E4BF1BBF5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92C4-57CD-435C-936E-1564B273E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7866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D2E3-F077-433B-B60A-507E4BF1BBF5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92C4-57CD-435C-936E-1564B273E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80556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D2E3-F077-433B-B60A-507E4BF1BBF5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92C4-57CD-435C-936E-1564B273E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48478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D2E3-F077-433B-B60A-507E4BF1BBF5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92C4-57CD-435C-936E-1564B273E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0903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D2E3-F077-433B-B60A-507E4BF1BBF5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92C4-57CD-435C-936E-1564B273E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7863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D2E3-F077-433B-B60A-507E4BF1BBF5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92C4-57CD-435C-936E-1564B273E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19357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D2E3-F077-433B-B60A-507E4BF1BBF5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92C4-57CD-435C-936E-1564B273E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0440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D2E3-F077-433B-B60A-507E4BF1BBF5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92C4-57CD-435C-936E-1564B273E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2782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7D2E3-F077-433B-B60A-507E4BF1BBF5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892C4-57CD-435C-936E-1564B273EA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0593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116632"/>
            <a:ext cx="8352928" cy="67413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/>
          <p:cNvSpPr txBox="1"/>
          <p:nvPr/>
        </p:nvSpPr>
        <p:spPr>
          <a:xfrm>
            <a:off x="395536" y="39422"/>
            <a:ext cx="8352928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smtClean="0"/>
              <a:t>Viết số thành tổng:</a:t>
            </a:r>
          </a:p>
          <a:p>
            <a:pPr algn="just"/>
            <a:r>
              <a:rPr lang="en-US" sz="2800" smtClean="0"/>
              <a:t>5247 = 5000  + 200 + 40 + 7</a:t>
            </a:r>
          </a:p>
          <a:p>
            <a:pPr algn="just"/>
            <a:endParaRPr lang="en-US" sz="2800" smtClean="0"/>
          </a:p>
          <a:p>
            <a:pPr algn="just"/>
            <a:r>
              <a:rPr lang="en-US" sz="2800" smtClean="0"/>
              <a:t>9683 = .......   + ...... + .....+ ....</a:t>
            </a:r>
          </a:p>
          <a:p>
            <a:pPr algn="just"/>
            <a:endParaRPr lang="en-US" sz="2800" smtClean="0"/>
          </a:p>
          <a:p>
            <a:pPr algn="just"/>
            <a:r>
              <a:rPr lang="en-US" sz="2800" smtClean="0"/>
              <a:t>3095 = 3000  +   0   + 90 + 5   = 3000 + 90 + 5</a:t>
            </a:r>
          </a:p>
          <a:p>
            <a:pPr algn="just"/>
            <a:endParaRPr lang="en-US" sz="2800" smtClean="0"/>
          </a:p>
          <a:p>
            <a:pPr algn="just"/>
            <a:r>
              <a:rPr lang="en-US" sz="2800" smtClean="0"/>
              <a:t>7070 = .......   + ...... + .... + ..... = .......................</a:t>
            </a:r>
          </a:p>
          <a:p>
            <a:pPr algn="just"/>
            <a:endParaRPr lang="en-US" sz="2800" smtClean="0"/>
          </a:p>
          <a:p>
            <a:pPr algn="just"/>
            <a:r>
              <a:rPr lang="en-US" sz="2800" smtClean="0"/>
              <a:t>8102 = .......   + ...... + .... + ..... = .......................</a:t>
            </a:r>
          </a:p>
          <a:p>
            <a:pPr algn="just"/>
            <a:endParaRPr lang="en-US" sz="2800" smtClean="0"/>
          </a:p>
          <a:p>
            <a:pPr algn="just"/>
            <a:r>
              <a:rPr lang="en-US" sz="2800" smtClean="0"/>
              <a:t>6790 = .......   + .....  + .... + ..... = .......................</a:t>
            </a:r>
          </a:p>
          <a:p>
            <a:pPr algn="just"/>
            <a:endParaRPr lang="en-US" sz="2800" smtClean="0"/>
          </a:p>
          <a:p>
            <a:pPr algn="just"/>
            <a:r>
              <a:rPr lang="en-US" sz="2800" smtClean="0"/>
              <a:t>4400 = .......   + .....  + .... + ..... = .......................</a:t>
            </a:r>
          </a:p>
          <a:p>
            <a:pPr algn="just"/>
            <a:endParaRPr lang="en-US" sz="2800" smtClean="0"/>
          </a:p>
          <a:p>
            <a:pPr algn="just"/>
            <a:r>
              <a:rPr lang="en-US" sz="2800" smtClean="0"/>
              <a:t>2005 = .......   + .....  + .... + ..... = .......................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19672" y="126876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9000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06020" y="124668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6</a:t>
            </a:r>
            <a:r>
              <a:rPr lang="en-US" sz="2800" smtClean="0">
                <a:solidFill>
                  <a:srgbClr val="FF0000"/>
                </a:solidFill>
              </a:rPr>
              <a:t>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2124" y="124668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80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3968" y="124668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3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5656" y="296409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7</a:t>
            </a:r>
            <a:r>
              <a:rPr lang="en-US" sz="2800" smtClean="0">
                <a:solidFill>
                  <a:srgbClr val="FF0000"/>
                </a:solidFill>
              </a:rPr>
              <a:t>000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85642" y="296409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70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06020" y="296409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</a:rPr>
              <a:t>  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03948" y="295588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</a:rPr>
              <a:t>   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5656" y="378904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8000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75656" y="465313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6000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5656" y="551723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4000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75656" y="635789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2000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06020" y="378904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100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06020" y="465313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700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31152" y="551723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400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31152" y="633478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</a:rPr>
              <a:t> 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85642" y="378904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</a:rPr>
              <a:t>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85642" y="462937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9</a:t>
            </a:r>
            <a:r>
              <a:rPr lang="en-US" sz="2800" smtClean="0">
                <a:solidFill>
                  <a:srgbClr val="FF0000"/>
                </a:solidFill>
              </a:rPr>
              <a:t>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21198" y="5507887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</a:rPr>
              <a:t>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21198" y="633478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</a:rPr>
              <a:t>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83968" y="378904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  2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3938" y="462937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  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83968" y="551723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  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3968" y="633478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  5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92080" y="2964096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7000 + 70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62603" y="378904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8</a:t>
            </a:r>
            <a:r>
              <a:rPr lang="en-US" sz="2800" smtClean="0">
                <a:solidFill>
                  <a:srgbClr val="FF0000"/>
                </a:solidFill>
              </a:rPr>
              <a:t>000 + 100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92080" y="4653136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6000 + 700 + 90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94860" y="5507887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4000 + 400 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94860" y="6333797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2</a:t>
            </a:r>
            <a:r>
              <a:rPr lang="en-US" sz="2800" smtClean="0">
                <a:solidFill>
                  <a:srgbClr val="FF0000"/>
                </a:solidFill>
              </a:rPr>
              <a:t>000 + 5 </a:t>
            </a:r>
            <a:endParaRPr lang="vi-VN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01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4948" y="3921881"/>
            <a:ext cx="269295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4"/>
          <p:cNvSpPr/>
          <p:nvPr/>
        </p:nvSpPr>
        <p:spPr>
          <a:xfrm>
            <a:off x="1374948" y="1312477"/>
            <a:ext cx="4248472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Oval 1"/>
          <p:cNvSpPr/>
          <p:nvPr/>
        </p:nvSpPr>
        <p:spPr>
          <a:xfrm>
            <a:off x="297439" y="330444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1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330444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/>
              <a:t>Viết các số (theo mẫu):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886507"/>
            <a:ext cx="79928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lphaLcParenR"/>
            </a:pPr>
            <a:r>
              <a:rPr lang="en-US" sz="2800" smtClean="0"/>
              <a:t>9731 ; 1952 ; 6845 ; 5757 ; 9999</a:t>
            </a:r>
          </a:p>
          <a:p>
            <a:pPr algn="just"/>
            <a:r>
              <a:rPr lang="en-US" sz="2800" smtClean="0"/>
              <a:t>Mẫu: 9731 = 9000 + 700 + 30 + 1</a:t>
            </a:r>
          </a:p>
          <a:p>
            <a:pPr algn="just"/>
            <a:endParaRPr lang="en-US" sz="2800"/>
          </a:p>
          <a:p>
            <a:pPr algn="just"/>
            <a:endParaRPr lang="en-US" sz="2800" smtClean="0"/>
          </a:p>
          <a:p>
            <a:pPr algn="just"/>
            <a:endParaRPr lang="en-US" sz="2800"/>
          </a:p>
          <a:p>
            <a:pPr algn="just"/>
            <a:endParaRPr lang="en-US" sz="2800"/>
          </a:p>
          <a:p>
            <a:pPr algn="just"/>
            <a:r>
              <a:rPr lang="en-US" sz="2800" smtClean="0"/>
              <a:t>b) 6006 ; 2002 ; 4700 ; 8010 ; 7508</a:t>
            </a:r>
          </a:p>
          <a:p>
            <a:pPr algn="just"/>
            <a:r>
              <a:rPr lang="en-US" sz="2800" smtClean="0"/>
              <a:t>Mẫu:  6006 = 6000 + 6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50613" y="2166332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1952 = 1000 + 900 + 50 + 2</a:t>
            </a:r>
            <a:endParaRPr lang="vi-VN" sz="2800"/>
          </a:p>
        </p:txBody>
      </p:sp>
      <p:sp>
        <p:nvSpPr>
          <p:cNvPr id="8" name="TextBox 7"/>
          <p:cNvSpPr txBox="1"/>
          <p:nvPr/>
        </p:nvSpPr>
        <p:spPr>
          <a:xfrm>
            <a:off x="1350613" y="1816533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6845 = 6000 + 800 + 40 + 5</a:t>
            </a:r>
            <a:endParaRPr lang="vi-VN" sz="2800"/>
          </a:p>
        </p:txBody>
      </p:sp>
      <p:sp>
        <p:nvSpPr>
          <p:cNvPr id="9" name="TextBox 8"/>
          <p:cNvSpPr txBox="1"/>
          <p:nvPr/>
        </p:nvSpPr>
        <p:spPr>
          <a:xfrm>
            <a:off x="1350613" y="261005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5757 = 5000 + 700 + 50 + 7</a:t>
            </a:r>
            <a:endParaRPr lang="vi-VN" sz="2800"/>
          </a:p>
        </p:txBody>
      </p:sp>
      <p:sp>
        <p:nvSpPr>
          <p:cNvPr id="10" name="TextBox 9"/>
          <p:cNvSpPr txBox="1"/>
          <p:nvPr/>
        </p:nvSpPr>
        <p:spPr>
          <a:xfrm>
            <a:off x="1350613" y="2996952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9999 = 9000 + 900 + 90 + 9</a:t>
            </a:r>
            <a:endParaRPr lang="vi-VN" sz="2800"/>
          </a:p>
        </p:txBody>
      </p:sp>
      <p:sp>
        <p:nvSpPr>
          <p:cNvPr id="11" name="TextBox 10"/>
          <p:cNvSpPr txBox="1"/>
          <p:nvPr/>
        </p:nvSpPr>
        <p:spPr>
          <a:xfrm>
            <a:off x="1368830" y="4571842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2002 = 2000 + 2</a:t>
            </a:r>
            <a:endParaRPr lang="vi-VN" sz="2800"/>
          </a:p>
        </p:txBody>
      </p:sp>
      <p:sp>
        <p:nvSpPr>
          <p:cNvPr id="12" name="TextBox 11"/>
          <p:cNvSpPr txBox="1"/>
          <p:nvPr/>
        </p:nvSpPr>
        <p:spPr>
          <a:xfrm>
            <a:off x="1374948" y="5107249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4700 = 4000 + 700</a:t>
            </a:r>
            <a:endParaRPr lang="vi-VN" sz="2800"/>
          </a:p>
        </p:txBody>
      </p:sp>
      <p:sp>
        <p:nvSpPr>
          <p:cNvPr id="13" name="TextBox 12"/>
          <p:cNvSpPr txBox="1"/>
          <p:nvPr/>
        </p:nvSpPr>
        <p:spPr>
          <a:xfrm>
            <a:off x="1370563" y="5630469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8010 = 8000 + 10</a:t>
            </a:r>
            <a:endParaRPr lang="vi-VN" sz="2800"/>
          </a:p>
        </p:txBody>
      </p:sp>
      <p:sp>
        <p:nvSpPr>
          <p:cNvPr id="14" name="TextBox 13"/>
          <p:cNvSpPr txBox="1"/>
          <p:nvPr/>
        </p:nvSpPr>
        <p:spPr>
          <a:xfrm>
            <a:off x="1350613" y="6142552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7508 = 7000 + 500 + 8</a:t>
            </a:r>
            <a:endParaRPr lang="vi-VN" sz="2800"/>
          </a:p>
        </p:txBody>
      </p:sp>
    </p:spTree>
    <p:extLst>
      <p:ext uri="{BB962C8B-B14F-4D97-AF65-F5344CB8AC3E}">
        <p14:creationId xmlns:p14="http://schemas.microsoft.com/office/powerpoint/2010/main" val="266795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259632" y="4581128"/>
            <a:ext cx="331236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Rectangle 6"/>
          <p:cNvSpPr/>
          <p:nvPr/>
        </p:nvSpPr>
        <p:spPr>
          <a:xfrm>
            <a:off x="1115616" y="2780928"/>
            <a:ext cx="439248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Oval 1"/>
          <p:cNvSpPr/>
          <p:nvPr/>
        </p:nvSpPr>
        <p:spPr>
          <a:xfrm>
            <a:off x="297439" y="330444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2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330444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/>
              <a:t>Viết các tổng (theo mẫu):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963460"/>
              </p:ext>
            </p:extLst>
          </p:nvPr>
        </p:nvGraphicFramePr>
        <p:xfrm>
          <a:off x="107504" y="1196752"/>
          <a:ext cx="885698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/>
                <a:gridCol w="3960440"/>
              </a:tblGrid>
              <a:tr h="576064">
                <a:tc>
                  <a:txBody>
                    <a:bodyPr/>
                    <a:lstStyle/>
                    <a:p>
                      <a:pPr marL="514350" indent="-514350">
                        <a:buAutoNum type="alphaLcParenR"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4000 + 500 + 60 + 7 =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3000 + 600 + 10 + 2 =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7000 + 900 + 90 + 9 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8000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+ 100 + 50 + 9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5000 + 500 + 50 + 5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2780928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/>
              <a:t>Mẫu : 4000 + 500 + 60 + 7 = 4567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23928" y="1594500"/>
            <a:ext cx="9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3612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3928" y="2096924"/>
            <a:ext cx="9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7999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60811" y="1196752"/>
            <a:ext cx="9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8159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60811" y="1573704"/>
            <a:ext cx="9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5555</a:t>
            </a:r>
            <a:endParaRPr lang="vi-VN" sz="2800">
              <a:solidFill>
                <a:srgbClr val="FF0000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503028"/>
              </p:ext>
            </p:extLst>
          </p:nvPr>
        </p:nvGraphicFramePr>
        <p:xfrm>
          <a:off x="179512" y="3573016"/>
          <a:ext cx="8784975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3024336"/>
                <a:gridCol w="2088231"/>
              </a:tblGrid>
              <a:tr h="432048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b)</a:t>
                      </a:r>
                      <a:r>
                        <a:rPr lang="en-US" sz="2400" b="0" baseline="0" smtClean="0">
                          <a:solidFill>
                            <a:schemeClr val="tx1"/>
                          </a:solidFill>
                        </a:rPr>
                        <a:t> 9000 + 10 + 5 =</a:t>
                      </a:r>
                    </a:p>
                    <a:p>
                      <a:r>
                        <a:rPr lang="en-US" sz="2400" b="0" baseline="0" smtClean="0">
                          <a:solidFill>
                            <a:schemeClr val="tx1"/>
                          </a:solidFill>
                        </a:rPr>
                        <a:t>    4000 + 400 + 4 =</a:t>
                      </a:r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6000 + 10 + 2 =</a:t>
                      </a:r>
                    </a:p>
                    <a:p>
                      <a:r>
                        <a:rPr lang="en-US" sz="2400" b="0" baseline="0" smtClean="0">
                          <a:solidFill>
                            <a:schemeClr val="tx1"/>
                          </a:solidFill>
                        </a:rPr>
                        <a:t>2000 + 20       = </a:t>
                      </a:r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5000 + 9 =</a:t>
                      </a:r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67923" y="4581128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/>
              <a:t>Mẫu : 9000 + 10 + 5 = 9015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96136" y="3885030"/>
            <a:ext cx="9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2020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60811" y="3609798"/>
            <a:ext cx="9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5009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99792" y="3939944"/>
            <a:ext cx="9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4404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31731" y="3518966"/>
            <a:ext cx="9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6012</a:t>
            </a:r>
            <a:endParaRPr lang="vi-VN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29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97439" y="330444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3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330444"/>
            <a:ext cx="79928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/>
              <a:t>Viết số, biết số đó gồm:</a:t>
            </a:r>
          </a:p>
          <a:p>
            <a:pPr marL="514350" indent="-514350" algn="just">
              <a:buAutoNum type="alphaLcParenR"/>
            </a:pPr>
            <a:r>
              <a:rPr lang="en-US" sz="3200" smtClean="0"/>
              <a:t>Tám nghìn, năm trăm, năm chục, năm đơn vị:</a:t>
            </a:r>
          </a:p>
          <a:p>
            <a:pPr marL="514350" indent="-514350" algn="just">
              <a:buAutoNum type="alphaLcParenR"/>
            </a:pPr>
            <a:r>
              <a:rPr lang="en-US" sz="3200" smtClean="0"/>
              <a:t>Tám nghìn, năm trăm, năm chục:</a:t>
            </a:r>
          </a:p>
          <a:p>
            <a:pPr marL="514350" indent="-514350" algn="just">
              <a:buAutoNum type="alphaLcParenR"/>
            </a:pPr>
            <a:r>
              <a:rPr lang="en-US" sz="3200" smtClean="0"/>
              <a:t>Tám nghìn, năm trăm: 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2081197" y="1315328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8555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20272" y="1772816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8550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92080" y="2357591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8500</a:t>
            </a:r>
            <a:endParaRPr lang="vi-VN" sz="3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17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97439" y="330444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4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330444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/>
              <a:t>Viết các số có bốn chữ số, các chữ số của mỗi số đều giống nhau: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888232" y="1407662"/>
            <a:ext cx="79928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Bài giải</a:t>
            </a:r>
          </a:p>
          <a:p>
            <a:pPr algn="just"/>
            <a:r>
              <a:rPr lang="en-US" sz="3200" smtClean="0"/>
              <a:t>Các số có bốn chữ số, các chữ số của mỗi số đều giống nhau là: 1111, 2222, 3333, 4444, 5555, 6666, 7777, 8888, 9999</a:t>
            </a:r>
            <a:endParaRPr lang="vi-VN" sz="3200"/>
          </a:p>
        </p:txBody>
      </p:sp>
    </p:spTree>
    <p:extLst>
      <p:ext uri="{BB962C8B-B14F-4D97-AF65-F5344CB8AC3E}">
        <p14:creationId xmlns:p14="http://schemas.microsoft.com/office/powerpoint/2010/main" val="373321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/object&gt;&lt;/object&gt;&lt;/database&gt;"/>
  <p:tag name="ISPRING_RESOURCE_PATHS_HASH_2" val="973ad720ea1c98dd35c50c393d74aee852ca2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450</Words>
  <Application>Microsoft Office PowerPoint</Application>
  <PresentationFormat>On-screen Show (4:3)</PresentationFormat>
  <Paragraphs>97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THAMB</cp:lastModifiedBy>
  <cp:revision>8</cp:revision>
  <dcterms:created xsi:type="dcterms:W3CDTF">2017-01-04T03:14:02Z</dcterms:created>
  <dcterms:modified xsi:type="dcterms:W3CDTF">2017-01-06T02:13:10Z</dcterms:modified>
</cp:coreProperties>
</file>